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Comfortaa" panose="020B0604020202020204" charset="0"/>
      <p:regular r:id="rId30"/>
      <p:bold r:id="rId31"/>
    </p:embeddedFont>
    <p:embeddedFont>
      <p:font typeface="Oswald" panose="00000500000000000000" pitchFamily="2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3admeYNhfKvt6kFwXSfFnNjpv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0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e6f0c450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e6f0c450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e6f0c450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4e6f0c450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e6f0c450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e6f0c450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e6f0c450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4e6f0c450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e8cd4320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e8cd4320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e8cd4320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4e8cd4320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3aebe2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e3aebe2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e8cd4320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24e8cd4320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a54c652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a54c652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e6f0c45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e6f0c450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e6f0c450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e6f0c450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e6f0c450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e6f0c450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e6f0c450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e6f0c450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subTitle" idx="1"/>
          </p:nvPr>
        </p:nvSpPr>
        <p:spPr>
          <a:xfrm>
            <a:off x="2354090" y="5984938"/>
            <a:ext cx="7483819" cy="49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i="0">
                <a:solidFill>
                  <a:srgbClr val="A5A5A5"/>
                </a:solidFill>
              </a:defRPr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3" name="Google Shape;13;p22"/>
          <p:cNvCxnSpPr/>
          <p:nvPr/>
        </p:nvCxnSpPr>
        <p:spPr>
          <a:xfrm>
            <a:off x="5826000" y="4371591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14;p22"/>
          <p:cNvPicPr preferRelativeResize="0"/>
          <p:nvPr/>
        </p:nvPicPr>
        <p:blipFill rotWithShape="1">
          <a:blip r:embed="rId2">
            <a:alphaModFix/>
          </a:blip>
          <a:srcRect t="62673" b="11898"/>
          <a:stretch/>
        </p:blipFill>
        <p:spPr>
          <a:xfrm>
            <a:off x="0" y="0"/>
            <a:ext cx="12192000" cy="47120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2"/>
          <p:cNvSpPr txBox="1">
            <a:spLocks noGrp="1"/>
          </p:cNvSpPr>
          <p:nvPr>
            <p:ph type="title"/>
          </p:nvPr>
        </p:nvSpPr>
        <p:spPr>
          <a:xfrm>
            <a:off x="1082675" y="51053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2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1"/>
          <p:cNvSpPr txBox="1">
            <a:spLocks noGrp="1"/>
          </p:cNvSpPr>
          <p:nvPr>
            <p:ph type="body" idx="1"/>
          </p:nvPr>
        </p:nvSpPr>
        <p:spPr>
          <a:xfrm>
            <a:off x="1085850" y="1790700"/>
            <a:ext cx="4740150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body" idx="2"/>
          </p:nvPr>
        </p:nvSpPr>
        <p:spPr>
          <a:xfrm>
            <a:off x="6366000" y="1790700"/>
            <a:ext cx="4740150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22" name="Google Shape;122;p31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1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1079500" y="2525561"/>
            <a:ext cx="4741200" cy="324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body" idx="3"/>
          </p:nvPr>
        </p:nvSpPr>
        <p:spPr>
          <a:xfrm>
            <a:off x="6364950" y="1854200"/>
            <a:ext cx="4741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body" idx="4"/>
          </p:nvPr>
        </p:nvSpPr>
        <p:spPr>
          <a:xfrm>
            <a:off x="6364950" y="2525560"/>
            <a:ext cx="4741200" cy="324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2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33" name="Google Shape;133;p32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39" name="Google Shape;139;p33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3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body" idx="1"/>
          </p:nvPr>
        </p:nvSpPr>
        <p:spPr>
          <a:xfrm>
            <a:off x="5537200" y="955230"/>
            <a:ext cx="5583193" cy="481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4pPr>
            <a:lvl5pPr marL="2286000" lvl="4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Char char="·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4" name="Google Shape;144;p34"/>
          <p:cNvSpPr txBox="1">
            <a:spLocks noGrp="1"/>
          </p:cNvSpPr>
          <p:nvPr>
            <p:ph type="body" idx="2"/>
          </p:nvPr>
        </p:nvSpPr>
        <p:spPr>
          <a:xfrm>
            <a:off x="1079499" y="2664000"/>
            <a:ext cx="3905999" cy="3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48" name="Google Shape;148;p34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4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5"/>
          <p:cNvSpPr>
            <a:spLocks noGrp="1"/>
          </p:cNvSpPr>
          <p:nvPr>
            <p:ph type="pic" idx="2"/>
          </p:nvPr>
        </p:nvSpPr>
        <p:spPr>
          <a:xfrm>
            <a:off x="5537200" y="531813"/>
            <a:ext cx="6113812" cy="5784849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1079500" y="2663825"/>
            <a:ext cx="390525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5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57" name="Google Shape;157;p35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5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 rot="5400000">
            <a:off x="4103688" y="-1233487"/>
            <a:ext cx="3978275" cy="1002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6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6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title"/>
          </p:nvPr>
        </p:nvSpPr>
        <p:spPr>
          <a:xfrm rot="5400000">
            <a:off x="8200672" y="2777907"/>
            <a:ext cx="468947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body" idx="1"/>
          </p:nvPr>
        </p:nvSpPr>
        <p:spPr>
          <a:xfrm rot="5400000">
            <a:off x="2982733" y="-823733"/>
            <a:ext cx="4689476" cy="849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Title Section Header">
  <p:cSld name="Two Title 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grpSp>
        <p:nvGrpSpPr>
          <p:cNvPr id="23" name="Google Shape;23;p23"/>
          <p:cNvGrpSpPr/>
          <p:nvPr/>
        </p:nvGrpSpPr>
        <p:grpSpPr>
          <a:xfrm>
            <a:off x="903520" y="1008265"/>
            <a:ext cx="1241179" cy="1192625"/>
            <a:chOff x="903520" y="1008265"/>
            <a:chExt cx="1241179" cy="1192625"/>
          </a:xfrm>
        </p:grpSpPr>
        <p:grpSp>
          <p:nvGrpSpPr>
            <p:cNvPr id="24" name="Google Shape;24;p23"/>
            <p:cNvGrpSpPr/>
            <p:nvPr/>
          </p:nvGrpSpPr>
          <p:grpSpPr>
            <a:xfrm rot="-2700000" flipH="1">
              <a:off x="1067391" y="1242261"/>
              <a:ext cx="961992" cy="724633"/>
              <a:chOff x="461917" y="958515"/>
              <a:chExt cx="961992" cy="724633"/>
            </a:xfrm>
          </p:grpSpPr>
          <p:sp>
            <p:nvSpPr>
              <p:cNvPr id="25" name="Google Shape;25;p23"/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/>
                <a:ahLst/>
                <a:cxnLst/>
                <a:rect l="l" t="t" r="r" b="b"/>
                <a:pathLst>
                  <a:path w="464738" h="464738" extrusionOk="0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3"/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23"/>
            <p:cNvGrpSpPr/>
            <p:nvPr/>
          </p:nvGrpSpPr>
          <p:grpSpPr>
            <a:xfrm>
              <a:off x="903520" y="1063906"/>
              <a:ext cx="960256" cy="901092"/>
              <a:chOff x="2111720" y="2516203"/>
              <a:chExt cx="960256" cy="901092"/>
            </a:xfrm>
          </p:grpSpPr>
          <p:sp>
            <p:nvSpPr>
              <p:cNvPr id="28" name="Google Shape;28;p23"/>
              <p:cNvSpPr/>
              <p:nvPr/>
            </p:nvSpPr>
            <p:spPr>
              <a:xfrm rot="-8100000">
                <a:off x="2207971" y="2856305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3"/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/>
                <a:ahLst/>
                <a:cxnLst/>
                <a:rect l="l" t="t" r="r" b="b"/>
                <a:pathLst>
                  <a:path w="464738" h="464738" extrusionOk="0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" name="Google Shape;30;p23"/>
              <p:cNvGrpSpPr/>
              <p:nvPr/>
            </p:nvGrpSpPr>
            <p:grpSpPr>
              <a:xfrm>
                <a:off x="2435580" y="2516203"/>
                <a:ext cx="636396" cy="900662"/>
                <a:chOff x="2435580" y="2516203"/>
                <a:chExt cx="636396" cy="900662"/>
              </a:xfrm>
            </p:grpSpPr>
            <p:cxnSp>
              <p:nvCxnSpPr>
                <p:cNvPr id="31" name="Google Shape;31;p23"/>
                <p:cNvCxnSpPr/>
                <p:nvPr/>
              </p:nvCxnSpPr>
              <p:spPr>
                <a:xfrm rot="10800000">
                  <a:off x="2440769" y="2516865"/>
                  <a:ext cx="0" cy="90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2" name="Google Shape;32;p23"/>
                <p:cNvCxnSpPr/>
                <p:nvPr/>
              </p:nvCxnSpPr>
              <p:spPr>
                <a:xfrm rot="10800000">
                  <a:off x="2753778" y="2384401"/>
                  <a:ext cx="0" cy="90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33" name="Google Shape;33;p23"/>
          <p:cNvSpPr/>
          <p:nvPr/>
        </p:nvSpPr>
        <p:spPr>
          <a:xfrm rot="10800000">
            <a:off x="1485262" y="697430"/>
            <a:ext cx="340415" cy="340415"/>
          </a:xfrm>
          <a:prstGeom prst="ellipse">
            <a:avLst/>
          </a:prstGeom>
          <a:solidFill>
            <a:srgbClr val="722F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3"/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Google Shape;35;p23"/>
          <p:cNvCxnSpPr/>
          <p:nvPr/>
        </p:nvCxnSpPr>
        <p:spPr>
          <a:xfrm rot="5400000">
            <a:off x="5826000" y="3429001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23"/>
          <p:cNvSpPr txBox="1">
            <a:spLocks noGrp="1"/>
          </p:cNvSpPr>
          <p:nvPr>
            <p:ph type="body" idx="1"/>
          </p:nvPr>
        </p:nvSpPr>
        <p:spPr>
          <a:xfrm>
            <a:off x="6587491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4064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800"/>
              <a:buChar char="·"/>
              <a:defRPr sz="28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3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reenshots">
  <p:cSld name="Screensho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24"/>
          <p:cNvCxnSpPr/>
          <p:nvPr/>
        </p:nvCxnSpPr>
        <p:spPr>
          <a:xfrm>
            <a:off x="5826000" y="5686041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1082675" y="59054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ive Title">
  <p:cSld name="Alternative 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5"/>
          <p:cNvPicPr preferRelativeResize="0"/>
          <p:nvPr/>
        </p:nvPicPr>
        <p:blipFill rotWithShape="1">
          <a:blip r:embed="rId2">
            <a:alphaModFix/>
          </a:blip>
          <a:srcRect l="27781"/>
          <a:stretch/>
        </p:blipFill>
        <p:spPr>
          <a:xfrm rot="-5400000">
            <a:off x="2667001" y="-2667000"/>
            <a:ext cx="6858000" cy="121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5"/>
          <p:cNvSpPr/>
          <p:nvPr/>
        </p:nvSpPr>
        <p:spPr>
          <a:xfrm>
            <a:off x="0" y="4734048"/>
            <a:ext cx="12192000" cy="2123952"/>
          </a:xfrm>
          <a:prstGeom prst="rect">
            <a:avLst/>
          </a:prstGeom>
          <a:solidFill>
            <a:srgbClr val="722F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5"/>
          <p:cNvSpPr txBox="1">
            <a:spLocks noGrp="1"/>
          </p:cNvSpPr>
          <p:nvPr>
            <p:ph type="subTitle" idx="1"/>
          </p:nvPr>
        </p:nvSpPr>
        <p:spPr>
          <a:xfrm>
            <a:off x="2354090" y="5984938"/>
            <a:ext cx="7483819" cy="49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i="0">
                <a:solidFill>
                  <a:srgbClr val="A5A5A5"/>
                </a:solidFill>
              </a:defRPr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48" name="Google Shape;48;p25"/>
          <p:cNvCxnSpPr/>
          <p:nvPr/>
        </p:nvCxnSpPr>
        <p:spPr>
          <a:xfrm>
            <a:off x="5826000" y="4371591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25"/>
          <p:cNvSpPr txBox="1">
            <a:spLocks noGrp="1"/>
          </p:cNvSpPr>
          <p:nvPr>
            <p:ph type="title"/>
          </p:nvPr>
        </p:nvSpPr>
        <p:spPr>
          <a:xfrm>
            <a:off x="1082675" y="51053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5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lternative Title">
  <p:cSld name="1_Alternative 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6"/>
          <p:cNvPicPr preferRelativeResize="0"/>
          <p:nvPr/>
        </p:nvPicPr>
        <p:blipFill rotWithShape="1">
          <a:blip r:embed="rId2">
            <a:alphaModFix/>
          </a:blip>
          <a:srcRect t="43590" b="18910"/>
          <a:stretch/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6"/>
          <p:cNvSpPr/>
          <p:nvPr/>
        </p:nvSpPr>
        <p:spPr>
          <a:xfrm>
            <a:off x="0" y="4734048"/>
            <a:ext cx="12192000" cy="2123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6"/>
          <p:cNvSpPr txBox="1">
            <a:spLocks noGrp="1"/>
          </p:cNvSpPr>
          <p:nvPr>
            <p:ph type="subTitle" idx="1"/>
          </p:nvPr>
        </p:nvSpPr>
        <p:spPr>
          <a:xfrm>
            <a:off x="2354090" y="5984938"/>
            <a:ext cx="7483819" cy="49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i="0">
                <a:solidFill>
                  <a:schemeClr val="lt1"/>
                </a:solidFill>
              </a:defRPr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56" name="Google Shape;56;p26"/>
          <p:cNvCxnSpPr/>
          <p:nvPr/>
        </p:nvCxnSpPr>
        <p:spPr>
          <a:xfrm>
            <a:off x="5826000" y="4371591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1082675" y="51053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6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7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i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grpSp>
        <p:nvGrpSpPr>
          <p:cNvPr id="66" name="Google Shape;66;p27"/>
          <p:cNvGrpSpPr/>
          <p:nvPr/>
        </p:nvGrpSpPr>
        <p:grpSpPr>
          <a:xfrm>
            <a:off x="903520" y="1008265"/>
            <a:ext cx="1241179" cy="1192625"/>
            <a:chOff x="903520" y="1008265"/>
            <a:chExt cx="1241179" cy="1192625"/>
          </a:xfrm>
        </p:grpSpPr>
        <p:grpSp>
          <p:nvGrpSpPr>
            <p:cNvPr id="67" name="Google Shape;67;p27"/>
            <p:cNvGrpSpPr/>
            <p:nvPr/>
          </p:nvGrpSpPr>
          <p:grpSpPr>
            <a:xfrm rot="-2700000" flipH="1">
              <a:off x="1067391" y="1242261"/>
              <a:ext cx="961992" cy="724633"/>
              <a:chOff x="461917" y="958515"/>
              <a:chExt cx="961992" cy="724633"/>
            </a:xfrm>
          </p:grpSpPr>
          <p:sp>
            <p:nvSpPr>
              <p:cNvPr id="68" name="Google Shape;68;p27"/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/>
                <a:ahLst/>
                <a:cxnLst/>
                <a:rect l="l" t="t" r="r" b="b"/>
                <a:pathLst>
                  <a:path w="464738" h="464738" extrusionOk="0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7"/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" name="Google Shape;70;p27"/>
            <p:cNvGrpSpPr/>
            <p:nvPr/>
          </p:nvGrpSpPr>
          <p:grpSpPr>
            <a:xfrm>
              <a:off x="903520" y="1063906"/>
              <a:ext cx="960256" cy="901092"/>
              <a:chOff x="2111720" y="2516203"/>
              <a:chExt cx="960256" cy="901092"/>
            </a:xfrm>
          </p:grpSpPr>
          <p:sp>
            <p:nvSpPr>
              <p:cNvPr id="71" name="Google Shape;71;p27"/>
              <p:cNvSpPr/>
              <p:nvPr/>
            </p:nvSpPr>
            <p:spPr>
              <a:xfrm rot="-8100000">
                <a:off x="2207971" y="2856305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7"/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/>
                <a:ahLst/>
                <a:cxnLst/>
                <a:rect l="l" t="t" r="r" b="b"/>
                <a:pathLst>
                  <a:path w="464738" h="464738" extrusionOk="0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73;p27"/>
              <p:cNvGrpSpPr/>
              <p:nvPr/>
            </p:nvGrpSpPr>
            <p:grpSpPr>
              <a:xfrm>
                <a:off x="2435580" y="2516203"/>
                <a:ext cx="636396" cy="900662"/>
                <a:chOff x="2435580" y="2516203"/>
                <a:chExt cx="636396" cy="900662"/>
              </a:xfrm>
            </p:grpSpPr>
            <p:cxnSp>
              <p:nvCxnSpPr>
                <p:cNvPr id="74" name="Google Shape;74;p27"/>
                <p:cNvCxnSpPr/>
                <p:nvPr/>
              </p:nvCxnSpPr>
              <p:spPr>
                <a:xfrm rot="10800000">
                  <a:off x="2440769" y="2516865"/>
                  <a:ext cx="0" cy="90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5" name="Google Shape;75;p27"/>
                <p:cNvCxnSpPr/>
                <p:nvPr/>
              </p:nvCxnSpPr>
              <p:spPr>
                <a:xfrm rot="10800000">
                  <a:off x="2753778" y="2384401"/>
                  <a:ext cx="0" cy="90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76" name="Google Shape;76;p27"/>
          <p:cNvSpPr/>
          <p:nvPr/>
        </p:nvSpPr>
        <p:spPr>
          <a:xfrm rot="10800000">
            <a:off x="1485262" y="697430"/>
            <a:ext cx="340415" cy="340415"/>
          </a:xfrm>
          <a:prstGeom prst="ellipse">
            <a:avLst/>
          </a:prstGeom>
          <a:solidFill>
            <a:srgbClr val="722F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7"/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p27"/>
          <p:cNvCxnSpPr/>
          <p:nvPr/>
        </p:nvCxnSpPr>
        <p:spPr>
          <a:xfrm rot="5400000">
            <a:off x="5826000" y="3429001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27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7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Image">
  <p:cSld name="Section Header with Imag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" name="Google Shape;83;p28"/>
          <p:cNvGrpSpPr/>
          <p:nvPr/>
        </p:nvGrpSpPr>
        <p:grpSpPr>
          <a:xfrm>
            <a:off x="903520" y="1008265"/>
            <a:ext cx="1241179" cy="1192625"/>
            <a:chOff x="903520" y="1008265"/>
            <a:chExt cx="1241179" cy="1192625"/>
          </a:xfrm>
        </p:grpSpPr>
        <p:grpSp>
          <p:nvGrpSpPr>
            <p:cNvPr id="84" name="Google Shape;84;p28"/>
            <p:cNvGrpSpPr/>
            <p:nvPr/>
          </p:nvGrpSpPr>
          <p:grpSpPr>
            <a:xfrm rot="-2700000" flipH="1">
              <a:off x="1067391" y="1242261"/>
              <a:ext cx="961992" cy="724633"/>
              <a:chOff x="461917" y="958515"/>
              <a:chExt cx="961992" cy="724633"/>
            </a:xfrm>
          </p:grpSpPr>
          <p:sp>
            <p:nvSpPr>
              <p:cNvPr id="85" name="Google Shape;85;p28"/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/>
                <a:ahLst/>
                <a:cxnLst/>
                <a:rect l="l" t="t" r="r" b="b"/>
                <a:pathLst>
                  <a:path w="464738" h="464738" extrusionOk="0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8"/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28"/>
            <p:cNvGrpSpPr/>
            <p:nvPr/>
          </p:nvGrpSpPr>
          <p:grpSpPr>
            <a:xfrm>
              <a:off x="903520" y="1063906"/>
              <a:ext cx="960256" cy="901092"/>
              <a:chOff x="2111720" y="2516203"/>
              <a:chExt cx="960256" cy="901092"/>
            </a:xfrm>
          </p:grpSpPr>
          <p:sp>
            <p:nvSpPr>
              <p:cNvPr id="88" name="Google Shape;88;p28"/>
              <p:cNvSpPr/>
              <p:nvPr/>
            </p:nvSpPr>
            <p:spPr>
              <a:xfrm rot="-8100000">
                <a:off x="2207971" y="2856305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8"/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/>
                <a:ahLst/>
                <a:cxnLst/>
                <a:rect l="l" t="t" r="r" b="b"/>
                <a:pathLst>
                  <a:path w="464738" h="464738" extrusionOk="0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0" name="Google Shape;90;p28"/>
              <p:cNvGrpSpPr/>
              <p:nvPr/>
            </p:nvGrpSpPr>
            <p:grpSpPr>
              <a:xfrm>
                <a:off x="2435580" y="2516203"/>
                <a:ext cx="636396" cy="900662"/>
                <a:chOff x="2435580" y="2516203"/>
                <a:chExt cx="636396" cy="900662"/>
              </a:xfrm>
            </p:grpSpPr>
            <p:cxnSp>
              <p:nvCxnSpPr>
                <p:cNvPr id="91" name="Google Shape;91;p28"/>
                <p:cNvCxnSpPr/>
                <p:nvPr/>
              </p:nvCxnSpPr>
              <p:spPr>
                <a:xfrm rot="10800000">
                  <a:off x="2440769" y="2516865"/>
                  <a:ext cx="0" cy="90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2" name="Google Shape;92;p28"/>
                <p:cNvCxnSpPr/>
                <p:nvPr/>
              </p:nvCxnSpPr>
              <p:spPr>
                <a:xfrm rot="10800000">
                  <a:off x="2753778" y="2384401"/>
                  <a:ext cx="0" cy="90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93" name="Google Shape;93;p28"/>
          <p:cNvSpPr/>
          <p:nvPr/>
        </p:nvSpPr>
        <p:spPr>
          <a:xfrm rot="10800000">
            <a:off x="1485262" y="697430"/>
            <a:ext cx="340415" cy="340415"/>
          </a:xfrm>
          <a:prstGeom prst="ellipse">
            <a:avLst/>
          </a:prstGeom>
          <a:solidFill>
            <a:srgbClr val="722F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8"/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28"/>
          <p:cNvCxnSpPr/>
          <p:nvPr/>
        </p:nvCxnSpPr>
        <p:spPr>
          <a:xfrm rot="5400000">
            <a:off x="6963920" y="3337561"/>
            <a:ext cx="540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28"/>
          <p:cNvSpPr>
            <a:spLocks noGrp="1"/>
          </p:cNvSpPr>
          <p:nvPr>
            <p:ph type="pic" idx="2"/>
          </p:nvPr>
        </p:nvSpPr>
        <p:spPr>
          <a:xfrm>
            <a:off x="8808720" y="0"/>
            <a:ext cx="3383279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8"/>
          <p:cNvSpPr>
            <a:spLocks noGrp="1"/>
          </p:cNvSpPr>
          <p:nvPr>
            <p:ph type="pic" idx="3"/>
          </p:nvPr>
        </p:nvSpPr>
        <p:spPr>
          <a:xfrm>
            <a:off x="8808721" y="3429000"/>
            <a:ext cx="3383279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8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8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05" name="Google Shape;105;p29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9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3" name="Google Shape;113;p30"/>
          <p:cNvSpPr/>
          <p:nvPr/>
        </p:nvSpPr>
        <p:spPr>
          <a:xfrm>
            <a:off x="-51892200" y="-231648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0"/>
          <p:cNvSpPr/>
          <p:nvPr/>
        </p:nvSpPr>
        <p:spPr>
          <a:xfrm>
            <a:off x="64846200" y="30708600"/>
            <a:ext cx="914400" cy="1219200"/>
          </a:xfrm>
          <a:prstGeom prst="rect">
            <a:avLst/>
          </a:prstGeom>
          <a:solidFill>
            <a:schemeClr val="accent1"/>
          </a:solidFill>
          <a:ln w="10775" cap="flat" cmpd="sng">
            <a:solidFill>
              <a:srgbClr val="9969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E4BBB7"/>
              </a:buClr>
              <a:buSzPts val="2000"/>
              <a:buFont typeface="Noto Sans Symbols"/>
              <a:buChar char="·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E4BBB7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E4BBB7"/>
              </a:buClr>
              <a:buSzPts val="2000"/>
              <a:buFont typeface="Noto Sans Symbols"/>
              <a:buChar char="·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E4BBB7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E4BBB7"/>
              </a:buClr>
              <a:buSzPts val="2000"/>
              <a:buFont typeface="Noto Sans Symbols"/>
              <a:buChar char="·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>
            <a:spLocks noGrp="1"/>
          </p:cNvSpPr>
          <p:nvPr>
            <p:ph type="subTitle" idx="1"/>
          </p:nvPr>
        </p:nvSpPr>
        <p:spPr>
          <a:xfrm>
            <a:off x="1856250" y="5760721"/>
            <a:ext cx="8479499" cy="795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ZA"/>
              <a:t>Ndlovu, Siyamthanda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· </a:t>
            </a:r>
            <a:r>
              <a:rPr lang="en-ZA"/>
              <a:t>Zitha, Simphiwe Jessica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· </a:t>
            </a:r>
            <a:r>
              <a:rPr lang="en-ZA"/>
              <a:t>Green, Charlotte Lauren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· </a:t>
            </a:r>
            <a:r>
              <a:rPr lang="en-ZA"/>
              <a:t>Rampa, Nthati Kekeletso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· </a:t>
            </a:r>
            <a:r>
              <a:rPr lang="en-ZA"/>
              <a:t>Proudfoot, Rourke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· </a:t>
            </a:r>
            <a:r>
              <a:rPr lang="en-ZA"/>
              <a:t>Zondo , Katlego Nicole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· </a:t>
            </a:r>
            <a:r>
              <a:rPr lang="en-ZA"/>
              <a:t>Borchard, Nerina</a:t>
            </a:r>
            <a:r>
              <a:rPr lang="en-ZA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 txBox="1">
            <a:spLocks noGrp="1"/>
          </p:cNvSpPr>
          <p:nvPr>
            <p:ph type="title"/>
          </p:nvPr>
        </p:nvSpPr>
        <p:spPr>
          <a:xfrm>
            <a:off x="1082675" y="502410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>
                <a:latin typeface="Oswald"/>
                <a:ea typeface="Oswald"/>
                <a:cs typeface="Oswald"/>
                <a:sym typeface="Oswald"/>
              </a:rPr>
              <a:t>DIONYSUS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F16E6-0CD4-CB43-42A1-35E7F331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90248" y="391005"/>
            <a:ext cx="9411516" cy="52887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/>
              <a:t>EXPERIENCE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6"/>
          <p:cNvSpPr txBox="1"/>
          <p:nvPr/>
        </p:nvSpPr>
        <p:spPr>
          <a:xfrm>
            <a:off x="6725950" y="1071475"/>
            <a:ext cx="4952100" cy="49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One thing we can say with certainty is that trial and error was the experience.</a:t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Information kept being added and removed.</a:t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structure changed on occasion.</a:t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Though through discussions and attempts we were able to come up with a diagram that fits our group.</a:t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e6f0c4503_0_32"/>
          <p:cNvSpPr txBox="1">
            <a:spLocks noGrp="1"/>
          </p:cNvSpPr>
          <p:nvPr>
            <p:ph type="title"/>
          </p:nvPr>
        </p:nvSpPr>
        <p:spPr>
          <a:xfrm>
            <a:off x="408175" y="2254200"/>
            <a:ext cx="3778500" cy="234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(E)ER-DIAGRAM</a:t>
            </a:r>
            <a:endParaRPr/>
          </a:p>
        </p:txBody>
      </p:sp>
      <p:sp>
        <p:nvSpPr>
          <p:cNvPr id="254" name="Google Shape;254;g24e6f0c4503_0_32"/>
          <p:cNvSpPr txBox="1"/>
          <p:nvPr/>
        </p:nvSpPr>
        <p:spPr>
          <a:xfrm>
            <a:off x="6440825" y="1011450"/>
            <a:ext cx="496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4e6f0c4503_0_32"/>
          <p:cNvSpPr txBox="1"/>
          <p:nvPr/>
        </p:nvSpPr>
        <p:spPr>
          <a:xfrm>
            <a:off x="6831000" y="561250"/>
            <a:ext cx="46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g24e6f0c4503_0_32"/>
          <p:cNvPicPr preferRelativeResize="0"/>
          <p:nvPr/>
        </p:nvPicPr>
        <p:blipFill rotWithShape="1">
          <a:blip r:embed="rId3">
            <a:alphaModFix/>
          </a:blip>
          <a:srcRect t="2676" r="2978"/>
          <a:stretch/>
        </p:blipFill>
        <p:spPr>
          <a:xfrm>
            <a:off x="4504975" y="96075"/>
            <a:ext cx="7113175" cy="6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e6f0c4503_0_48"/>
          <p:cNvSpPr txBox="1">
            <a:spLocks noGrp="1"/>
          </p:cNvSpPr>
          <p:nvPr>
            <p:ph type="title"/>
          </p:nvPr>
        </p:nvSpPr>
        <p:spPr>
          <a:xfrm>
            <a:off x="1082675" y="5105386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Task 3 : (E)ER-DIAGRAM  TO RELATIONAL MAPPING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/>
              <a:t>EXPERIENCE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7" name="Google Shape;267;p7"/>
          <p:cNvSpPr txBox="1"/>
          <p:nvPr/>
        </p:nvSpPr>
        <p:spPr>
          <a:xfrm>
            <a:off x="6725925" y="2151450"/>
            <a:ext cx="48921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Due to our forever changing (E)ER - diagram, this task had its own challenges.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followed the necessary steps and achieved completing our Relational Mapping.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e6f0c4503_0_53"/>
          <p:cNvSpPr txBox="1">
            <a:spLocks noGrp="1"/>
          </p:cNvSpPr>
          <p:nvPr>
            <p:ph type="title"/>
          </p:nvPr>
        </p:nvSpPr>
        <p:spPr>
          <a:xfrm>
            <a:off x="108025" y="2510100"/>
            <a:ext cx="2668200" cy="183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RELATIONAL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MAPPING</a:t>
            </a:r>
            <a:endParaRPr/>
          </a:p>
        </p:txBody>
      </p:sp>
      <p:sp>
        <p:nvSpPr>
          <p:cNvPr id="273" name="Google Shape;273;g24e6f0c4503_0_53"/>
          <p:cNvSpPr txBox="1"/>
          <p:nvPr/>
        </p:nvSpPr>
        <p:spPr>
          <a:xfrm>
            <a:off x="6846000" y="1086475"/>
            <a:ext cx="46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4e6f0c4503_0_53"/>
          <p:cNvSpPr txBox="1"/>
          <p:nvPr/>
        </p:nvSpPr>
        <p:spPr>
          <a:xfrm>
            <a:off x="6876000" y="1176525"/>
            <a:ext cx="28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g24e6f0c4503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25" y="548462"/>
            <a:ext cx="9535575" cy="57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4e6f0c4503_0_53"/>
          <p:cNvSpPr txBox="1"/>
          <p:nvPr/>
        </p:nvSpPr>
        <p:spPr>
          <a:xfrm>
            <a:off x="228125" y="6383775"/>
            <a:ext cx="11209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Colouring with steps can be viewed in our finalised pdf.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e6f0c4503_0_61"/>
          <p:cNvSpPr txBox="1">
            <a:spLocks noGrp="1"/>
          </p:cNvSpPr>
          <p:nvPr>
            <p:ph type="title"/>
          </p:nvPr>
        </p:nvSpPr>
        <p:spPr>
          <a:xfrm>
            <a:off x="1082675" y="5105386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TASK 4: RELATIONAL SCHEMA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 txBox="1"/>
          <p:nvPr/>
        </p:nvSpPr>
        <p:spPr>
          <a:xfrm>
            <a:off x="2509100" y="1011450"/>
            <a:ext cx="43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7" name="Google Shape;287;p8"/>
          <p:cNvPicPr preferRelativeResize="0"/>
          <p:nvPr/>
        </p:nvPicPr>
        <p:blipFill rotWithShape="1">
          <a:blip r:embed="rId3">
            <a:alphaModFix/>
          </a:blip>
          <a:srcRect b="36920"/>
          <a:stretch/>
        </p:blipFill>
        <p:spPr>
          <a:xfrm>
            <a:off x="152400" y="1999250"/>
            <a:ext cx="59436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85200"/>
            <a:ext cx="594360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8"/>
          <p:cNvSpPr txBox="1"/>
          <p:nvPr/>
        </p:nvSpPr>
        <p:spPr>
          <a:xfrm>
            <a:off x="6005625" y="1491650"/>
            <a:ext cx="62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" name="Google Shape;29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400" y="2044250"/>
            <a:ext cx="5791200" cy="192111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8"/>
          <p:cNvSpPr txBox="1"/>
          <p:nvPr/>
        </p:nvSpPr>
        <p:spPr>
          <a:xfrm>
            <a:off x="4790100" y="1026450"/>
            <a:ext cx="74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400" y="4117769"/>
            <a:ext cx="5791200" cy="173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"/>
          <p:cNvSpPr txBox="1"/>
          <p:nvPr/>
        </p:nvSpPr>
        <p:spPr>
          <a:xfrm>
            <a:off x="918400" y="2241975"/>
            <a:ext cx="864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0" y="1848938"/>
            <a:ext cx="59436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9"/>
          <p:cNvSpPr txBox="1"/>
          <p:nvPr/>
        </p:nvSpPr>
        <p:spPr>
          <a:xfrm>
            <a:off x="4384925" y="876375"/>
            <a:ext cx="50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400" y="1848950"/>
            <a:ext cx="5776175" cy="2564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9"/>
          <p:cNvSpPr txBox="1"/>
          <p:nvPr/>
        </p:nvSpPr>
        <p:spPr>
          <a:xfrm>
            <a:off x="453200" y="4628025"/>
            <a:ext cx="48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00" y="4413053"/>
            <a:ext cx="4685795" cy="214014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9"/>
          <p:cNvSpPr txBox="1"/>
          <p:nvPr/>
        </p:nvSpPr>
        <p:spPr>
          <a:xfrm>
            <a:off x="2749200" y="-189075"/>
            <a:ext cx="85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700" y="4565453"/>
            <a:ext cx="5384886" cy="2140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e8cd43208_0_32"/>
          <p:cNvSpPr txBox="1">
            <a:spLocks noGrp="1"/>
          </p:cNvSpPr>
          <p:nvPr>
            <p:ph type="title"/>
          </p:nvPr>
        </p:nvSpPr>
        <p:spPr>
          <a:xfrm>
            <a:off x="659325" y="2571750"/>
            <a:ext cx="2720100" cy="171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FINAL SCHEMA</a:t>
            </a:r>
            <a:endParaRPr/>
          </a:p>
        </p:txBody>
      </p:sp>
      <p:sp>
        <p:nvSpPr>
          <p:cNvPr id="310" name="Google Shape;310;g24e8cd43208_0_32"/>
          <p:cNvSpPr txBox="1"/>
          <p:nvPr/>
        </p:nvSpPr>
        <p:spPr>
          <a:xfrm>
            <a:off x="4219850" y="906400"/>
            <a:ext cx="726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g24e8cd43208_0_32"/>
          <p:cNvPicPr preferRelativeResize="0"/>
          <p:nvPr/>
        </p:nvPicPr>
        <p:blipFill rotWithShape="1">
          <a:blip r:embed="rId3">
            <a:alphaModFix/>
          </a:blip>
          <a:srcRect l="6573" r="6928"/>
          <a:stretch/>
        </p:blipFill>
        <p:spPr>
          <a:xfrm>
            <a:off x="4519975" y="140850"/>
            <a:ext cx="7113099" cy="65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e8cd43208_0_40"/>
          <p:cNvSpPr txBox="1">
            <a:spLocks noGrp="1"/>
          </p:cNvSpPr>
          <p:nvPr>
            <p:ph type="title"/>
          </p:nvPr>
        </p:nvSpPr>
        <p:spPr>
          <a:xfrm>
            <a:off x="925800" y="5150394"/>
            <a:ext cx="103404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 sz="5700"/>
              <a:t>TASK 5 : WEB-BASED APPLICATION</a:t>
            </a:r>
            <a:endParaRPr sz="5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>
            <a:spLocks noGrp="1"/>
          </p:cNvSpPr>
          <p:nvPr>
            <p:ph type="ctrTitle" idx="4294967295"/>
          </p:nvPr>
        </p:nvSpPr>
        <p:spPr>
          <a:xfrm>
            <a:off x="1085851" y="1089025"/>
            <a:ext cx="6118224" cy="15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</a:pPr>
            <a:r>
              <a:rPr lang="en-ZA"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DIONYSUS</a:t>
            </a:r>
            <a:endParaRPr sz="4800" b="0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" name="Google Shape;185;p2"/>
          <p:cNvSpPr txBox="1">
            <a:spLocks noGrp="1"/>
          </p:cNvSpPr>
          <p:nvPr>
            <p:ph type="subTitle" idx="1"/>
          </p:nvPr>
        </p:nvSpPr>
        <p:spPr>
          <a:xfrm>
            <a:off x="1638300" y="4248000"/>
            <a:ext cx="5016500" cy="152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ZA"/>
              <a:t>Named after the Greek God of Wine, Insanity and certainly more...Dionysus acting as a way to connect you to your desired experience. </a:t>
            </a:r>
            <a:endParaRPr/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ZA"/>
              <a:t>Let the insanity begin.</a:t>
            </a:r>
            <a:endParaRPr/>
          </a:p>
        </p:txBody>
      </p:sp>
      <p:grpSp>
        <p:nvGrpSpPr>
          <p:cNvPr id="186" name="Google Shape;186;p2"/>
          <p:cNvGrpSpPr/>
          <p:nvPr/>
        </p:nvGrpSpPr>
        <p:grpSpPr>
          <a:xfrm>
            <a:off x="3036889" y="2840038"/>
            <a:ext cx="2216150" cy="1229507"/>
            <a:chOff x="4987925" y="2840038"/>
            <a:chExt cx="2216150" cy="1229507"/>
          </a:xfrm>
        </p:grpSpPr>
        <p:sp>
          <p:nvSpPr>
            <p:cNvPr id="187" name="Google Shape;187;p2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" name="Google Shape;190;p2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191" name="Google Shape;191;p2"/>
              <p:cNvSpPr/>
              <p:nvPr/>
            </p:nvSpPr>
            <p:spPr>
              <a:xfrm rot="5400000">
                <a:off x="4977400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-5400000" flipH="1">
                <a:off x="4432859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2"/>
            <p:cNvGrpSpPr/>
            <p:nvPr/>
          </p:nvGrpSpPr>
          <p:grpSpPr>
            <a:xfrm>
              <a:off x="5341982" y="2840294"/>
              <a:ext cx="1493040" cy="1229251"/>
              <a:chOff x="4159897" y="2923279"/>
              <a:chExt cx="1493040" cy="1229251"/>
            </a:xfrm>
          </p:grpSpPr>
          <p:grpSp>
            <p:nvGrpSpPr>
              <p:cNvPr id="194" name="Google Shape;194;p2"/>
              <p:cNvGrpSpPr/>
              <p:nvPr/>
            </p:nvGrpSpPr>
            <p:grpSpPr>
              <a:xfrm rot="-8100000">
                <a:off x="4709692" y="2997313"/>
                <a:ext cx="657240" cy="1081184"/>
                <a:chOff x="4414933" y="2470620"/>
                <a:chExt cx="657240" cy="1081184"/>
              </a:xfrm>
            </p:grpSpPr>
            <p:sp>
              <p:nvSpPr>
                <p:cNvPr id="195" name="Google Shape;195;p2"/>
                <p:cNvSpPr/>
                <p:nvPr/>
              </p:nvSpPr>
              <p:spPr>
                <a:xfrm rot="-8100000">
                  <a:off x="4511184" y="2990814"/>
                  <a:ext cx="464739" cy="46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96" name="Google Shape;196;p2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7" name="Google Shape;197;p2"/>
              <p:cNvGrpSpPr/>
              <p:nvPr/>
            </p:nvGrpSpPr>
            <p:grpSpPr>
              <a:xfrm rot="8100000" flipH="1">
                <a:off x="4445903" y="2997313"/>
                <a:ext cx="657240" cy="1081184"/>
                <a:chOff x="4414933" y="2470620"/>
                <a:chExt cx="657240" cy="1081184"/>
              </a:xfrm>
            </p:grpSpPr>
            <p:sp>
              <p:nvSpPr>
                <p:cNvPr id="198" name="Google Shape;198;p2"/>
                <p:cNvSpPr/>
                <p:nvPr/>
              </p:nvSpPr>
              <p:spPr>
                <a:xfrm rot="-8100000">
                  <a:off x="4511184" y="2990814"/>
                  <a:ext cx="464739" cy="46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99" name="Google Shape;199;p2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pic>
        <p:nvPicPr>
          <p:cNvPr id="200" name="Google Shape;200;p2" descr="A marble with brown and aqua colors"/>
          <p:cNvPicPr preferRelativeResize="0"/>
          <p:nvPr/>
        </p:nvPicPr>
        <p:blipFill rotWithShape="1">
          <a:blip r:embed="rId3">
            <a:alphaModFix/>
          </a:blip>
          <a:srcRect l="7184" r="12873" b="-2"/>
          <a:stretch/>
        </p:blipFill>
        <p:spPr>
          <a:xfrm>
            <a:off x="8329200" y="10"/>
            <a:ext cx="3862800" cy="343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4">
            <a:alphaModFix/>
          </a:blip>
          <a:srcRect r="15555"/>
          <a:stretch/>
        </p:blipFill>
        <p:spPr>
          <a:xfrm>
            <a:off x="8329200" y="3427200"/>
            <a:ext cx="3862800" cy="3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4;p2">
            <a:extLst>
              <a:ext uri="{FF2B5EF4-FFF2-40B4-BE49-F238E27FC236}">
                <a16:creationId xmlns:a16="http://schemas.microsoft.com/office/drawing/2014/main" id="{39C4E99B-233B-553D-F1FC-21B9908BBB33}"/>
              </a:ext>
            </a:extLst>
          </p:cNvPr>
          <p:cNvSpPr txBox="1">
            <a:spLocks/>
          </p:cNvSpPr>
          <p:nvPr/>
        </p:nvSpPr>
        <p:spPr>
          <a:xfrm>
            <a:off x="-4847798" y="3935426"/>
            <a:ext cx="3157934" cy="153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800"/>
            </a:pPr>
            <a:r>
              <a:rPr lang="en-ZA" sz="4800" dirty="0"/>
              <a:t>DIONYSUS</a:t>
            </a:r>
          </a:p>
        </p:txBody>
      </p:sp>
      <p:grpSp>
        <p:nvGrpSpPr>
          <p:cNvPr id="3" name="Google Shape;186;p2">
            <a:extLst>
              <a:ext uri="{FF2B5EF4-FFF2-40B4-BE49-F238E27FC236}">
                <a16:creationId xmlns:a16="http://schemas.microsoft.com/office/drawing/2014/main" id="{AE73CCE4-8CBE-2986-EFFA-EC3AFFEC43BD}"/>
              </a:ext>
            </a:extLst>
          </p:cNvPr>
          <p:cNvGrpSpPr/>
          <p:nvPr/>
        </p:nvGrpSpPr>
        <p:grpSpPr>
          <a:xfrm>
            <a:off x="-4396298" y="2800709"/>
            <a:ext cx="2216150" cy="1229507"/>
            <a:chOff x="4987925" y="2840038"/>
            <a:chExt cx="2216150" cy="1229507"/>
          </a:xfrm>
        </p:grpSpPr>
        <p:sp>
          <p:nvSpPr>
            <p:cNvPr id="4" name="Google Shape;187;p2">
              <a:extLst>
                <a:ext uri="{FF2B5EF4-FFF2-40B4-BE49-F238E27FC236}">
                  <a16:creationId xmlns:a16="http://schemas.microsoft.com/office/drawing/2014/main" id="{A6BE2196-1858-74CA-565E-7A8152753FF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88;p2">
              <a:extLst>
                <a:ext uri="{FF2B5EF4-FFF2-40B4-BE49-F238E27FC236}">
                  <a16:creationId xmlns:a16="http://schemas.microsoft.com/office/drawing/2014/main" id="{66A4A387-05CF-D8DD-3808-587F8DF77FD9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89;p2">
              <a:extLst>
                <a:ext uri="{FF2B5EF4-FFF2-40B4-BE49-F238E27FC236}">
                  <a16:creationId xmlns:a16="http://schemas.microsoft.com/office/drawing/2014/main" id="{A8B34675-1E52-AE02-BD19-8E738AEB5199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" name="Google Shape;190;p2">
              <a:extLst>
                <a:ext uri="{FF2B5EF4-FFF2-40B4-BE49-F238E27FC236}">
                  <a16:creationId xmlns:a16="http://schemas.microsoft.com/office/drawing/2014/main" id="{11D31385-8FF5-17D8-CF91-4D43E3B48589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15" name="Google Shape;191;p2">
                <a:extLst>
                  <a:ext uri="{FF2B5EF4-FFF2-40B4-BE49-F238E27FC236}">
                    <a16:creationId xmlns:a16="http://schemas.microsoft.com/office/drawing/2014/main" id="{015039BA-9491-4E52-1A17-EB91642CD480}"/>
                  </a:ext>
                </a:extLst>
              </p:cNvPr>
              <p:cNvSpPr/>
              <p:nvPr/>
            </p:nvSpPr>
            <p:spPr>
              <a:xfrm rot="5400000">
                <a:off x="4977400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92;p2">
                <a:extLst>
                  <a:ext uri="{FF2B5EF4-FFF2-40B4-BE49-F238E27FC236}">
                    <a16:creationId xmlns:a16="http://schemas.microsoft.com/office/drawing/2014/main" id="{89F146F0-418E-7E54-30FA-E76E2CED6B88}"/>
                  </a:ext>
                </a:extLst>
              </p:cNvPr>
              <p:cNvSpPr/>
              <p:nvPr/>
            </p:nvSpPr>
            <p:spPr>
              <a:xfrm rot="-5400000" flipH="1">
                <a:off x="4432859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Google Shape;193;p2">
              <a:extLst>
                <a:ext uri="{FF2B5EF4-FFF2-40B4-BE49-F238E27FC236}">
                  <a16:creationId xmlns:a16="http://schemas.microsoft.com/office/drawing/2014/main" id="{45AC63DB-73A0-CF01-79AF-8FFD7BAF76B1}"/>
                </a:ext>
              </a:extLst>
            </p:cNvPr>
            <p:cNvGrpSpPr/>
            <p:nvPr/>
          </p:nvGrpSpPr>
          <p:grpSpPr>
            <a:xfrm>
              <a:off x="5341982" y="2840294"/>
              <a:ext cx="1493040" cy="1229251"/>
              <a:chOff x="4159897" y="2923279"/>
              <a:chExt cx="1493040" cy="1229251"/>
            </a:xfrm>
          </p:grpSpPr>
          <p:grpSp>
            <p:nvGrpSpPr>
              <p:cNvPr id="9" name="Google Shape;194;p2">
                <a:extLst>
                  <a:ext uri="{FF2B5EF4-FFF2-40B4-BE49-F238E27FC236}">
                    <a16:creationId xmlns:a16="http://schemas.microsoft.com/office/drawing/2014/main" id="{5FDB284B-932E-5586-CB6C-350B34421A0A}"/>
                  </a:ext>
                </a:extLst>
              </p:cNvPr>
              <p:cNvGrpSpPr/>
              <p:nvPr/>
            </p:nvGrpSpPr>
            <p:grpSpPr>
              <a:xfrm rot="-8100000">
                <a:off x="4709692" y="2997313"/>
                <a:ext cx="657240" cy="1081184"/>
                <a:chOff x="4414933" y="2470620"/>
                <a:chExt cx="657240" cy="1081184"/>
              </a:xfrm>
            </p:grpSpPr>
            <p:sp>
              <p:nvSpPr>
                <p:cNvPr id="13" name="Google Shape;195;p2">
                  <a:extLst>
                    <a:ext uri="{FF2B5EF4-FFF2-40B4-BE49-F238E27FC236}">
                      <a16:creationId xmlns:a16="http://schemas.microsoft.com/office/drawing/2014/main" id="{65E3FD7D-69DB-4DB4-4355-B993CABAFDA0}"/>
                    </a:ext>
                  </a:extLst>
                </p:cNvPr>
                <p:cNvSpPr/>
                <p:nvPr/>
              </p:nvSpPr>
              <p:spPr>
                <a:xfrm rot="-8100000">
                  <a:off x="4511184" y="2990814"/>
                  <a:ext cx="464739" cy="46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4" name="Google Shape;196;p2">
                  <a:extLst>
                    <a:ext uri="{FF2B5EF4-FFF2-40B4-BE49-F238E27FC236}">
                      <a16:creationId xmlns:a16="http://schemas.microsoft.com/office/drawing/2014/main" id="{AEC74C89-6283-690E-3D01-AD1940C86132}"/>
                    </a:ext>
                  </a:extLst>
                </p:cNvPr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" name="Google Shape;197;p2">
                <a:extLst>
                  <a:ext uri="{FF2B5EF4-FFF2-40B4-BE49-F238E27FC236}">
                    <a16:creationId xmlns:a16="http://schemas.microsoft.com/office/drawing/2014/main" id="{ACCAE9F0-FE94-5ABA-AFFB-D1BCAA222E4B}"/>
                  </a:ext>
                </a:extLst>
              </p:cNvPr>
              <p:cNvGrpSpPr/>
              <p:nvPr/>
            </p:nvGrpSpPr>
            <p:grpSpPr>
              <a:xfrm rot="8100000" flipH="1">
                <a:off x="4445903" y="2997313"/>
                <a:ext cx="657240" cy="1081184"/>
                <a:chOff x="4414933" y="2470620"/>
                <a:chExt cx="657240" cy="1081184"/>
              </a:xfrm>
            </p:grpSpPr>
            <p:sp>
              <p:nvSpPr>
                <p:cNvPr id="11" name="Google Shape;198;p2">
                  <a:extLst>
                    <a:ext uri="{FF2B5EF4-FFF2-40B4-BE49-F238E27FC236}">
                      <a16:creationId xmlns:a16="http://schemas.microsoft.com/office/drawing/2014/main" id="{3CED9DD3-7D87-D70A-3A02-6C66234B6235}"/>
                    </a:ext>
                  </a:extLst>
                </p:cNvPr>
                <p:cNvSpPr/>
                <p:nvPr/>
              </p:nvSpPr>
              <p:spPr>
                <a:xfrm rot="-8100000">
                  <a:off x="4511184" y="2990814"/>
                  <a:ext cx="464739" cy="46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" name="Google Shape;199;p2">
                  <a:extLst>
                    <a:ext uri="{FF2B5EF4-FFF2-40B4-BE49-F238E27FC236}">
                      <a16:creationId xmlns:a16="http://schemas.microsoft.com/office/drawing/2014/main" id="{461BA1BE-EC60-56D6-34FF-007EF6A52E46}"/>
                    </a:ext>
                  </a:extLst>
                </p:cNvPr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"/>
          <p:cNvSpPr txBox="1">
            <a:spLocks noGrp="1"/>
          </p:cNvSpPr>
          <p:nvPr>
            <p:ph type="title"/>
          </p:nvPr>
        </p:nvSpPr>
        <p:spPr>
          <a:xfrm>
            <a:off x="1082700" y="5905511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HOMEPAGE </a:t>
            </a:r>
            <a:endParaRPr/>
          </a:p>
        </p:txBody>
      </p:sp>
      <p:pic>
        <p:nvPicPr>
          <p:cNvPr id="322" name="Google Shape;32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588" y="182425"/>
            <a:ext cx="9956819" cy="560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3aebe2aac_0_0"/>
          <p:cNvSpPr txBox="1">
            <a:spLocks noGrp="1"/>
          </p:cNvSpPr>
          <p:nvPr>
            <p:ph type="title"/>
          </p:nvPr>
        </p:nvSpPr>
        <p:spPr>
          <a:xfrm>
            <a:off x="1082700" y="5905511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HOMEPAGE </a:t>
            </a:r>
            <a:endParaRPr/>
          </a:p>
        </p:txBody>
      </p:sp>
      <p:pic>
        <p:nvPicPr>
          <p:cNvPr id="328" name="Google Shape;328;g1e3aebe2aa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588" y="137400"/>
            <a:ext cx="9956819" cy="560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"/>
          <p:cNvSpPr txBox="1">
            <a:spLocks noGrp="1"/>
          </p:cNvSpPr>
          <p:nvPr>
            <p:ph type="title"/>
          </p:nvPr>
        </p:nvSpPr>
        <p:spPr>
          <a:xfrm>
            <a:off x="6650925" y="1948950"/>
            <a:ext cx="4622100" cy="2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7777"/>
              <a:buFont typeface="Oswald"/>
              <a:buNone/>
            </a:pPr>
            <a:r>
              <a:rPr lang="en-ZA" sz="3600">
                <a:latin typeface="Comfortaa"/>
                <a:ea typeface="Comfortaa"/>
                <a:cs typeface="Comfortaa"/>
                <a:sym typeface="Comfortaa"/>
              </a:rPr>
              <a:t>Please make reference to the web-based application for further details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7777"/>
              <a:buFont typeface="Oswald"/>
              <a:buNone/>
            </a:pPr>
            <a:r>
              <a:rPr lang="en-ZA" sz="3600"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4" name="Google Shape;334;p11"/>
          <p:cNvSpPr txBox="1">
            <a:spLocks noGrp="1"/>
          </p:cNvSpPr>
          <p:nvPr>
            <p:ph type="body" idx="1"/>
          </p:nvPr>
        </p:nvSpPr>
        <p:spPr>
          <a:xfrm>
            <a:off x="1012327" y="2254238"/>
            <a:ext cx="44577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ZA"/>
              <a:t>WEB-BASED APPLICATION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e8cd43208_0_44"/>
          <p:cNvSpPr txBox="1">
            <a:spLocks noGrp="1"/>
          </p:cNvSpPr>
          <p:nvPr>
            <p:ph type="title"/>
          </p:nvPr>
        </p:nvSpPr>
        <p:spPr>
          <a:xfrm>
            <a:off x="1082675" y="5105386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TASK 6 : 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>
            <a:spLocks noGrp="1"/>
          </p:cNvSpPr>
          <p:nvPr>
            <p:ph type="title"/>
          </p:nvPr>
        </p:nvSpPr>
        <p:spPr>
          <a:xfrm>
            <a:off x="6395800" y="367700"/>
            <a:ext cx="5492400" cy="61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sz="3100" dirty="0"/>
              <a:t>P</a:t>
            </a:r>
            <a:r>
              <a:rPr lang="en-ZA" sz="3100" dirty="0">
                <a:latin typeface="Comfortaa"/>
                <a:ea typeface="Comfortaa"/>
                <a:cs typeface="Comfortaa"/>
                <a:sym typeface="Comfortaa"/>
              </a:rPr>
              <a:t>lease view our database on </a:t>
            </a:r>
            <a:r>
              <a:rPr lang="en-ZA" sz="3100" dirty="0" err="1">
                <a:latin typeface="Comfortaa"/>
                <a:ea typeface="Comfortaa"/>
                <a:cs typeface="Comfortaa"/>
                <a:sym typeface="Comfortaa"/>
              </a:rPr>
              <a:t>phpmyadmin</a:t>
            </a:r>
            <a:r>
              <a:rPr lang="en-ZA" sz="3100" dirty="0"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31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endParaRPr sz="31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sz="3100" dirty="0">
                <a:latin typeface="Comfortaa"/>
                <a:ea typeface="Comfortaa"/>
                <a:cs typeface="Comfortaa"/>
                <a:sym typeface="Comfortaa"/>
              </a:rPr>
              <a:t>Summary: </a:t>
            </a:r>
            <a:endParaRPr sz="31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sz="3100" dirty="0">
                <a:latin typeface="Comfortaa"/>
                <a:ea typeface="Comfortaa"/>
                <a:cs typeface="Comfortaa"/>
                <a:sym typeface="Comfortaa"/>
              </a:rPr>
              <a:t>55 customers</a:t>
            </a:r>
            <a:endParaRPr sz="31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sz="3100" dirty="0">
                <a:latin typeface="Comfortaa"/>
                <a:ea typeface="Comfortaa"/>
                <a:cs typeface="Comfortaa"/>
                <a:sym typeface="Comfortaa"/>
              </a:rPr>
              <a:t>10 Events</a:t>
            </a:r>
            <a:endParaRPr sz="31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dirty="0">
                <a:latin typeface="Comfortaa"/>
                <a:ea typeface="Comfortaa"/>
                <a:cs typeface="Comfortaa"/>
                <a:sym typeface="Comfortaa"/>
              </a:rPr>
              <a:t>17 owners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dirty="0">
                <a:latin typeface="Comfortaa"/>
                <a:ea typeface="Comfortaa"/>
                <a:cs typeface="Comfortaa"/>
                <a:sym typeface="Comfortaa"/>
              </a:rPr>
              <a:t>28 reviews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dirty="0">
                <a:latin typeface="Comfortaa"/>
                <a:ea typeface="Comfortaa"/>
                <a:cs typeface="Comfortaa"/>
                <a:sym typeface="Comfortaa"/>
              </a:rPr>
              <a:t>75 users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dirty="0">
                <a:latin typeface="Comfortaa"/>
                <a:ea typeface="Comfortaa"/>
                <a:cs typeface="Comfortaa"/>
                <a:sym typeface="Comfortaa"/>
              </a:rPr>
              <a:t>220 wines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dirty="0">
                <a:latin typeface="Comfortaa"/>
                <a:ea typeface="Comfortaa"/>
                <a:cs typeface="Comfortaa"/>
                <a:sym typeface="Comfortaa"/>
              </a:rPr>
              <a:t>18 wineries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dirty="0">
                <a:latin typeface="Comfortaa"/>
                <a:ea typeface="Comfortaa"/>
                <a:cs typeface="Comfortaa"/>
                <a:sym typeface="Comfortaa"/>
              </a:rPr>
              <a:t>And counting….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5" name="Google Shape;345;p14"/>
          <p:cNvSpPr txBox="1">
            <a:spLocks noGrp="1"/>
          </p:cNvSpPr>
          <p:nvPr>
            <p:ph type="body" idx="1"/>
          </p:nvPr>
        </p:nvSpPr>
        <p:spPr>
          <a:xfrm>
            <a:off x="734941" y="2254238"/>
            <a:ext cx="44577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ZA" sz="4200"/>
              <a:t>DATA</a:t>
            </a:r>
            <a:endParaRPr sz="4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a54c6527a_0_0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400"/>
              <a:t>Data Wines and Wineries</a:t>
            </a:r>
            <a:endParaRPr sz="3400"/>
          </a:p>
        </p:txBody>
      </p:sp>
      <p:sp>
        <p:nvSpPr>
          <p:cNvPr id="351" name="Google Shape;351;g20a54c6527a_0_0"/>
          <p:cNvSpPr txBox="1"/>
          <p:nvPr/>
        </p:nvSpPr>
        <p:spPr>
          <a:xfrm>
            <a:off x="6545850" y="535200"/>
            <a:ext cx="5102100" cy="57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Wineries and wine: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Castello di Amorosa- Italy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Bodegas Torres-Spain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Château Margaux-France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Penfolds Magill Estate-Australia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Robert Mondavi Winery-California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Bosman Family Vineyards-South Africa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Are all notable wineries as they all have (+)10 wines each.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"/>
          <p:cNvSpPr txBox="1">
            <a:spLocks noGrp="1"/>
          </p:cNvSpPr>
          <p:nvPr>
            <p:ph type="title"/>
          </p:nvPr>
        </p:nvSpPr>
        <p:spPr>
          <a:xfrm>
            <a:off x="1079500" y="2252677"/>
            <a:ext cx="4941000" cy="27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 sz="3200"/>
              <a:t>Comments added by members and any questions.</a:t>
            </a:r>
            <a:endParaRPr sz="3200"/>
          </a:p>
        </p:txBody>
      </p:sp>
      <p:pic>
        <p:nvPicPr>
          <p:cNvPr id="357" name="Google Shape;357;p1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218" b="16218"/>
          <a:stretch/>
        </p:blipFill>
        <p:spPr>
          <a:xfrm>
            <a:off x="8808720" y="0"/>
            <a:ext cx="3383279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3003" r="13003"/>
          <a:stretch/>
        </p:blipFill>
        <p:spPr>
          <a:xfrm>
            <a:off x="8808721" y="3429000"/>
            <a:ext cx="3383279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</a:pPr>
            <a:r>
              <a:rPr lang="en-ZA"/>
              <a:t>Overview</a:t>
            </a:r>
            <a:endParaRPr/>
          </a:p>
        </p:txBody>
      </p:sp>
      <p:sp>
        <p:nvSpPr>
          <p:cNvPr id="207" name="Google Shape;207;p3"/>
          <p:cNvSpPr txBox="1"/>
          <p:nvPr/>
        </p:nvSpPr>
        <p:spPr>
          <a:xfrm>
            <a:off x="6891025" y="750750"/>
            <a:ext cx="4381800" cy="5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Dionysus has set out to allow wineries and possible customers to have easy and user friendly access to the beauty that is Winery Tourism.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group has went forward with the purpose and aim of bridging the gap between technology and wine, making the old, new and refreshing.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field that has contributed much to our country, South Africa, deserves its own recognition. 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>
            <a:spLocks noGrp="1"/>
          </p:cNvSpPr>
          <p:nvPr>
            <p:ph type="title"/>
          </p:nvPr>
        </p:nvSpPr>
        <p:spPr>
          <a:xfrm>
            <a:off x="1082675" y="51053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Task 1 : Research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e6f0c4503_0_5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GENERAL OVERVIEW AND EXPLANATION</a:t>
            </a:r>
            <a:endParaRPr/>
          </a:p>
        </p:txBody>
      </p:sp>
      <p:sp>
        <p:nvSpPr>
          <p:cNvPr id="218" name="Google Shape;218;g24e6f0c4503_0_5"/>
          <p:cNvSpPr txBox="1"/>
          <p:nvPr/>
        </p:nvSpPr>
        <p:spPr>
          <a:xfrm>
            <a:off x="6590900" y="1235550"/>
            <a:ext cx="4952100" cy="4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 Tourism is the act of exploring wine.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South Africa is confirmed to have over 2690 wineries.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South Africa ranks 8th in the world for wine-production.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 Tourism has a lot to offer for different people who may require different experiences to ensure they uniqueness shines.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e6f0c4503_0_12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WINE TYPES OR CATEGORIES EXPLAINED</a:t>
            </a:r>
            <a:endParaRPr/>
          </a:p>
        </p:txBody>
      </p:sp>
      <p:sp>
        <p:nvSpPr>
          <p:cNvPr id="224" name="Google Shape;224;g24e6f0c4503_0_12"/>
          <p:cNvSpPr txBox="1"/>
          <p:nvPr/>
        </p:nvSpPr>
        <p:spPr>
          <a:xfrm>
            <a:off x="6861000" y="850800"/>
            <a:ext cx="4922100" cy="5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There are 6 main categories of wine all with their own extensions.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Reds are characterised by their dark flavours and tannins.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Whites are characterised by their light flavours.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Rosé has two distinct characteristic groups, namely dry and sweet.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Sparkling wines are carbonated.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Dessert wines are very sweet.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Fortified wines have added spirits.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e6f0c4503_0_18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WINE POINTS AND PRICES</a:t>
            </a:r>
            <a:endParaRPr/>
          </a:p>
        </p:txBody>
      </p:sp>
      <p:sp>
        <p:nvSpPr>
          <p:cNvPr id="230" name="Google Shape;230;g24e6f0c4503_0_18"/>
          <p:cNvSpPr txBox="1"/>
          <p:nvPr/>
        </p:nvSpPr>
        <p:spPr>
          <a:xfrm>
            <a:off x="6725950" y="951425"/>
            <a:ext cx="42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g24e6f0c4503_0_18"/>
          <p:cNvSpPr txBox="1"/>
          <p:nvPr/>
        </p:nvSpPr>
        <p:spPr>
          <a:xfrm>
            <a:off x="6605900" y="704550"/>
            <a:ext cx="5042100" cy="54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Wines are scored on a scale, up to 100.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 prices on average are priced from range R50-R120 per bottle, but that does not mean that the prices are allows in this range and at times can cost more. 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Pricing is influenced by many factors.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Factors such as quality, reputation, market and much more play a role.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Wines can fall into 4 ranks: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Entry-level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Mid-range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Premium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Iconic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e6f0c4503_0_25"/>
          <p:cNvSpPr txBox="1">
            <a:spLocks noGrp="1"/>
          </p:cNvSpPr>
          <p:nvPr>
            <p:ph type="title"/>
          </p:nvPr>
        </p:nvSpPr>
        <p:spPr>
          <a:xfrm>
            <a:off x="1079500" y="2252663"/>
            <a:ext cx="4457700" cy="234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OTHER USEFUL INFORMATION FOR A WINE TOURIST</a:t>
            </a:r>
            <a:endParaRPr/>
          </a:p>
        </p:txBody>
      </p:sp>
      <p:sp>
        <p:nvSpPr>
          <p:cNvPr id="237" name="Google Shape;237;g24e6f0c4503_0_25"/>
          <p:cNvSpPr txBox="1"/>
          <p:nvPr/>
        </p:nvSpPr>
        <p:spPr>
          <a:xfrm>
            <a:off x="6740950" y="566100"/>
            <a:ext cx="4622100" cy="57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 tourists can enjoy various experiences such as wine tasting, wine tours, immersive wine making, grape or wine festivals and much more.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Often history tends to play a role in the details of wine.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Wine in South Africa is popular in Cape Town.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Notable farms include: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Groot Constantia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Stellenbosch Vineyards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Franschhoek Wine Valley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Meerlust Estate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 txBox="1">
            <a:spLocks noGrp="1"/>
          </p:cNvSpPr>
          <p:nvPr>
            <p:ph type="title"/>
          </p:nvPr>
        </p:nvSpPr>
        <p:spPr>
          <a:xfrm>
            <a:off x="1082675" y="5105386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en-ZA"/>
              <a:t>TASK 2 : (E)ER DIAGRAM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Dionysus">
      <a:dk1>
        <a:srgbClr val="000000"/>
      </a:dk1>
      <a:lt1>
        <a:srgbClr val="FFFFFF"/>
      </a:lt1>
      <a:dk2>
        <a:srgbClr val="222222"/>
      </a:dk2>
      <a:lt2>
        <a:srgbClr val="FC9D5B"/>
      </a:lt2>
      <a:accent1>
        <a:srgbClr val="D39089"/>
      </a:accent1>
      <a:accent2>
        <a:srgbClr val="D7816A"/>
      </a:accent2>
      <a:accent3>
        <a:srgbClr val="BB5449"/>
      </a:accent3>
      <a:accent4>
        <a:srgbClr val="91AB5F"/>
      </a:accent4>
      <a:accent5>
        <a:srgbClr val="80AE72"/>
      </a:accent5>
      <a:accent6>
        <a:srgbClr val="63B371"/>
      </a:accent6>
      <a:hlink>
        <a:srgbClr val="FFFFFF"/>
      </a:hlink>
      <a:folHlink>
        <a:srgbClr val="22222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</Words>
  <Application>Microsoft Office PowerPoint</Application>
  <PresentationFormat>Widescreen</PresentationFormat>
  <Paragraphs>114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Noto Sans Symbols</vt:lpstr>
      <vt:lpstr>Oswald</vt:lpstr>
      <vt:lpstr>Comfortaa</vt:lpstr>
      <vt:lpstr>LeafVTI</vt:lpstr>
      <vt:lpstr>DIONYSUS</vt:lpstr>
      <vt:lpstr>DIONYSUS</vt:lpstr>
      <vt:lpstr>Overview</vt:lpstr>
      <vt:lpstr>Task 1 : Research</vt:lpstr>
      <vt:lpstr>GENERAL OVERVIEW AND EXPLANATION</vt:lpstr>
      <vt:lpstr>WINE TYPES OR CATEGORIES EXPLAINED</vt:lpstr>
      <vt:lpstr>WINE POINTS AND PRICES</vt:lpstr>
      <vt:lpstr>OTHER USEFUL INFORMATION FOR A WINE TOURIST</vt:lpstr>
      <vt:lpstr>TASK 2 : (E)ER DIAGRAM</vt:lpstr>
      <vt:lpstr>EXPERIENCE</vt:lpstr>
      <vt:lpstr>(E)ER-DIAGRAM</vt:lpstr>
      <vt:lpstr>Task 3 : (E)ER-DIAGRAM  TO RELATIONAL MAPPING</vt:lpstr>
      <vt:lpstr>EXPERIENCE</vt:lpstr>
      <vt:lpstr>RELATIONAL  MAPPING</vt:lpstr>
      <vt:lpstr>TASK 4: RELATIONAL SCHEMA</vt:lpstr>
      <vt:lpstr>PowerPoint Presentation</vt:lpstr>
      <vt:lpstr>PowerPoint Presentation</vt:lpstr>
      <vt:lpstr>FINAL SCHEMA</vt:lpstr>
      <vt:lpstr>TASK 5 : WEB-BASED APPLICATION</vt:lpstr>
      <vt:lpstr>HOMEPAGE </vt:lpstr>
      <vt:lpstr>HOMEPAGE </vt:lpstr>
      <vt:lpstr>Please make reference to the web-based application for further details …</vt:lpstr>
      <vt:lpstr>TASK 6 : DATA</vt:lpstr>
      <vt:lpstr>Please view our database on phpmyadmin…  Summary:  55 customers 10 Events 17 owners 28 reviews 75 users 220 wines 18 wineries And counting….</vt:lpstr>
      <vt:lpstr>Data Wines and Wineries</vt:lpstr>
      <vt:lpstr>Comments added by members and any questions.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DIONYSUS</dc:title>
  <dc:creator>Ms. S Ndlovu</dc:creator>
  <cp:lastModifiedBy>Siyamthanda Ndlovu</cp:lastModifiedBy>
  <cp:revision>1</cp:revision>
  <dcterms:created xsi:type="dcterms:W3CDTF">2023-06-01T02:24:21Z</dcterms:created>
  <dcterms:modified xsi:type="dcterms:W3CDTF">2024-01-13T16:20:18Z</dcterms:modified>
</cp:coreProperties>
</file>